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78" r:id="rId4"/>
    <p:sldId id="279" r:id="rId5"/>
    <p:sldId id="280" r:id="rId6"/>
    <p:sldId id="281" r:id="rId7"/>
    <p:sldId id="284" r:id="rId8"/>
    <p:sldId id="282" r:id="rId9"/>
    <p:sldId id="275" r:id="rId10"/>
    <p:sldId id="283" r:id="rId11"/>
    <p:sldId id="26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3E"/>
    <a:srgbClr val="068067"/>
    <a:srgbClr val="05050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5111" autoAdjust="0"/>
  </p:normalViewPr>
  <p:slideViewPr>
    <p:cSldViewPr snapToGrid="0">
      <p:cViewPr>
        <p:scale>
          <a:sx n="80" d="100"/>
          <a:sy n="80" d="100"/>
        </p:scale>
        <p:origin x="3158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751BF71-0C96-3A33-4A65-626138FC2B1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6BE536C-9726-D5FC-E0EC-6EDCAB7FC46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204FAE52-45C9-483C-A02E-7945D944C57F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D8091B90-8ADD-048E-D0EC-D19BFCEF40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F8CD47C8-2872-6FB4-CC75-B2416EAEC0C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A97EADF-345C-AF2C-4414-7805F6207B5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0FEEF2-2AC5-F670-C957-BBF34BD1DA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61CDDAF-FC58-4849-903A-00369681D2D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87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mst.dk/Udgiv/publikationer/2023/02/978-87-7038-490-2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55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Hvis mobilen ikke fejler noget kan du – eller en anden få glæde af den: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Igen er det øjnene, der 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Måske bliver mobilen i dine øjne til affald på et tidspunkt, fordi du ikke længere vil have 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 en anden vil blive rigtig glad for at få den.,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Til eleverne: Tal med jeres sidemakker om I nogensinde har givet en ting til genbrug. Fx en trøje til lillesøster, legetøj til genbrugsbutik eller andet?</a:t>
            </a:r>
            <a:r>
              <a:rPr lang="da-DK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da-DK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84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614B36B-7681-1A22-4978-D87B9DB7F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3E9504-D7D1-3FF6-C16E-1184ECF279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Når vi giver vores ting et langt liv er vi med til at passe på vores Jord.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6BD69B3-0B42-0FE4-67E2-E04393FC3D3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FD1000-D5AC-4F6F-A184-E784515D8FF5}" type="slidenum">
              <a:t>11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403E951-D5EC-AE58-6053-E19ED2449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AD72F27-C0D0-579A-5374-F953D5F370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Hver dag laver vi ca. 2 kg affald pr. person(Kilde: </a:t>
            </a:r>
            <a:r>
              <a:rPr lang="da-DK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Affaldskortlægning af husstandsindsamlet affald (mst.dk)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bliver til rigtig mange kilo affald om året.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alt lige fra mælkekartoner og madrester til plastikemballage, slidt tøj og gamle mobiltelefoner og batterier.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da-DK" sz="1800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800" b="1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Til eleverne: Tal med jeres sidemakker om, hvilket affald I har lavet i dag. 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C0E16EB-EEAF-4503-0975-D91D4262288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802AFC-0828-4BD8-A3E2-E807372EA5D8}" type="slidenum">
              <a:t>2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da-DK" dirty="0"/>
              <a:t>Vi betragter noget som affald, når det ikke længere har nogen værdi for os, når vi er færdige med at bruge det.</a:t>
            </a:r>
          </a:p>
          <a:p>
            <a:pPr marR="0" algn="l" rtl="0"/>
            <a:endParaRPr lang="da-DK" dirty="0"/>
          </a:p>
          <a:p>
            <a:pPr marR="0" algn="l" rtl="0"/>
            <a:r>
              <a:rPr lang="da-DK" dirty="0"/>
              <a:t>Det betyder også, at det afhænger af, hvilke øjne, der ser.  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28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Eksempel:</a:t>
            </a:r>
          </a:p>
          <a:p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Din mor har fået en ny mobil – og derfor skal hun ikke bruge den gamle længere. </a:t>
            </a:r>
          </a:p>
          <a:p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hendes øjne er mobilen blevet til affald og kan afleveres på genbrugsstationen som affald.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09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I dine øjne er mobilen slet ikke affald!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Den er godt nok ikke den nyeste model, men den fejler ikke noget.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effectLst/>
              </a:rPr>
              <a:t>På den måde er det altså forskelligt fra person til person, hvad vi definerer som affald. 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dirty="0">
              <a:effectLst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Til eleverne: Tal med jeres sidemakker om I har arvet tøj, mobiler eller andet fra familiemedlemmer eller venner.</a:t>
            </a:r>
            <a:r>
              <a:rPr lang="da-DK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78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Når vi producerer ting, skaber det altid en eller anden form for affald, og de ting, vi producerer ender til sidst som affald.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vil sige, at lige meget hvad vi køber, så vil der være affald forbundet med det. </a:t>
            </a: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33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libri" panose="020F0502020204030204" pitchFamily="34" charset="0"/>
              </a:rPr>
              <a:t>Din mobiltelefon indeholder en masse forskellige dele, der bl.a. er lavet af metaller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419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800" dirty="0"/>
              <a:t>Så når vi laver ting, som for eksempel en mobil, skaber det ikke kun affald, men det kan også have andre påvirkninger.</a:t>
            </a:r>
          </a:p>
          <a:p>
            <a:endParaRPr lang="da-DK" sz="2800" dirty="0"/>
          </a:p>
          <a:p>
            <a:r>
              <a:rPr lang="da-DK" sz="2800" dirty="0"/>
              <a:t>De metaller, der er i din mobil, er blevet gravet op fra jorden i miner, der er langt væk fra Danmark. </a:t>
            </a:r>
          </a:p>
          <a:p>
            <a:endParaRPr lang="da-DK" sz="2800" dirty="0"/>
          </a:p>
          <a:p>
            <a:r>
              <a:rPr lang="da-DK" sz="2800" dirty="0"/>
              <a:t>Denne proces bruger fx masser af el, vand, kemikalier og diesel.</a:t>
            </a:r>
          </a:p>
          <a:p>
            <a:endParaRPr lang="da-DK" sz="2800" dirty="0"/>
          </a:p>
          <a:p>
            <a:r>
              <a:rPr lang="da-DK" sz="2800" dirty="0"/>
              <a:t>Så allerede før din mobil er lavet, har den haft en indvirkning på miljøet.</a:t>
            </a:r>
          </a:p>
          <a:p>
            <a:pPr fontAlgn="base"/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89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din mor købte den i butikken, var den pakket ind i emballage som pap og plast. </a:t>
            </a:r>
          </a:p>
          <a:p>
            <a:pPr fontAlgn="base"/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bliver smidt i skraldespanden og ender også som affald. </a:t>
            </a: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da-DK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/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På sigt vil mobilen også ende som affald. Fx hvis den 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går i stykker, eller hvis din mor køber en ny telefon.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1CDDAF-FC58-4849-903A-00369681D2D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79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CB585-04FC-B6EE-2F10-8DD2FFC0F2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D76183F-C9F4-4317-2B80-888C43A237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2E8FF9-905B-7092-DAD7-8AC38C3FB9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8480B-158F-4879-A905-65AC3F2B8F41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FB9D75-250B-074F-A1C7-475C585058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9DC08A-4619-6694-FD3F-2E7590DC01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B10FD6-4DF2-41BD-8A39-CBD92D6C50E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59808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1344D-4AFE-D6B3-EB57-3E98BF2C0D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3661220-E187-EEE4-F4DA-BB6BC831274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C3D9FF-1BA1-2E53-5BDB-60A184FB57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BE66AD-FC8A-4CD7-ABA9-C86E21FDE7FA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BF2003-D586-9A9A-94E7-A007E1E380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B0DE59-7D23-16E9-2F3F-95E477BDCE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77B100-63D1-46FB-8D09-58C5C8BF4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4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4BEFF16-93E8-A668-EEC5-A3A63F40D9E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EB5B25D-9D6D-A622-6890-D37B76F42B9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88D44E-6BF1-EBE0-ECA1-3B62556E8C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5AEC29-6482-47BE-802B-02164B020561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C80F96-F507-8BA8-E44A-323C5B2A4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5C6866-7AC5-5CAE-2137-BB19FCC0E4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4EF6F-99AB-40B0-ABC9-56932BD831B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545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FF711-7841-9AFB-14D8-8E1EFC37AC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559AA2-947B-8D42-0C06-1EC148FDC7B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FF7DE-355A-58F4-0444-A574BD7155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445DBB-4A82-4A68-9A4B-D68E9F0CB7B9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B639B2-C622-52EC-2FBB-0FAD88F30E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736E86-94FA-F68E-BDBB-6E67357965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4AA42-D743-4E6E-A584-9259774EEAC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4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7802F-5B4A-E2B4-EFDC-6BFD27B611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7EBA22-21BF-35A6-74DE-C9CC4126A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194C5B-EC2F-44B3-569F-649DEA7B0B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A691B4-4A30-40FF-B75C-D8CBFF7759F6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6ACD79-6A4C-1AA8-25CA-3D72DD540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4AB475-E237-6AAA-EFD9-5204406E8D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8B67D1-E98A-473C-A64C-5A834E7472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25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B0EC2-80D7-709D-C8FA-5E81A9E03D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468FEF-CD31-8D78-4BFD-EE4F4E86F7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C84BEA-ACA1-BDDC-5405-7299BD54A63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009A2E-158B-4B5B-BE3E-ACC3077A47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DCC57-52A9-4939-934D-396CAD55B2CB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619D3F-AAA3-84A2-993B-05CEC9DB78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EFB80A5-5A8C-BCF8-4C62-E5BB6B1EAC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713A27-C1AF-4139-AACF-C105044FB9C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6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4979E-81E2-19DC-4A59-18E9834BC5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94F6B1-7940-B797-A343-E409B96CAC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3E3D15-7B72-C5CD-460F-74DAE91696C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ECE1B03-275A-F59A-F5E1-CE75FEC81A4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A18A73-850D-00C6-9932-73BD03A9144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117B385-9999-D90B-AE3A-293910738A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ED6A24-C5F8-426B-AFEB-3004B5EE7ADC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37BA584-0685-9FAE-1DC9-589AE81567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EE20241-B7B9-2BBC-3C0D-9FC1030CE0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92738-D368-4790-A354-A55517F5D91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83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9C9E5-B9E7-9EE6-2001-E523F6CA39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AC671E9-060A-A2B2-856A-BC62173D28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03E755-374F-48FD-94A9-482D0C3384C3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B08CA44-CCB6-5F19-0746-860999445F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4BEA12F-1EA0-946C-755C-6CD57FE0C7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598DE3-9DF7-4CE7-B264-A084F92AD65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76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579822F-7BE6-6346-942E-4470420BFA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347CA-F7D8-4E99-89BB-9B68889D6DE5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E9686D7-BFE1-DDE7-1C6A-8A5F2E8E54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6AC5F0-504E-C9E6-4165-65D5194A1F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5A6B6-F311-4AE4-8047-2DE0EEC1F85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1091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60460-04CE-FDDC-3D57-CF5335BAC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7E13AF-5B8C-8B56-0FEF-91BE907C5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EC8DE5-EFCF-6FE9-C4B5-2D933D1CC7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606B5AB-6259-6F6F-9607-2EAB4B003D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144C78-786B-4C18-B91E-CCDB165AECE1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D0A880-A358-9F51-40A8-8CE9C986BA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24CB32-66D9-E150-5110-94D1218866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07E5B-5A52-4E01-A7B7-DDAF52E8965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94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A9F1B-ACD0-AB01-887D-158D3989F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39D1FDB-DAF9-061E-A204-4BB966F181B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6A9B15-A4DA-F4C3-61E5-D9F4023D9BA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B2B449A-5661-108D-D766-7BB349CD7C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351188-7879-40E7-BEB2-1986A999841A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4B7C25-447E-0158-6D0A-28EAF53795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5E113D-9EEB-B5BD-AD3B-140BF0E4DB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69E4C8-9329-49E7-A7EF-D7EE49847E1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567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8A1D2BB-86A4-BA8B-1A6E-AAE15BB9A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2FF018-FB69-AE29-2198-486D70E31E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DD5CBB-AD84-9EE9-6141-8C02197597A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34F62861-006C-4933-BA69-E70C294EFA7C}" type="datetime1">
              <a:rPr lang="da-DK"/>
              <a:pPr lvl="0"/>
              <a:t>11-03-2025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4A722F-9278-7BC1-9FEF-B2CF55F44BA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19F417-2396-DC61-79F0-9CF52ED2231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26CF4742-CC5A-4254-A872-310AC64EDC40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a-DK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a-DK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7">
            <a:extLst>
              <a:ext uri="{FF2B5EF4-FFF2-40B4-BE49-F238E27FC236}">
                <a16:creationId xmlns:a16="http://schemas.microsoft.com/office/drawing/2014/main" id="{FC5AD777-ECBD-ABF9-8B3E-1B5E0308DB67}"/>
              </a:ext>
            </a:extLst>
          </p:cNvPr>
          <p:cNvSpPr/>
          <p:nvPr/>
        </p:nvSpPr>
        <p:spPr>
          <a:xfrm>
            <a:off x="4" y="470966"/>
            <a:ext cx="12191996" cy="5375748"/>
          </a:xfrm>
          <a:prstGeom prst="rect">
            <a:avLst/>
          </a:prstGeom>
          <a:solidFill>
            <a:srgbClr val="023C3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23C3E"/>
              </a:solidFill>
              <a:uFillTx/>
              <a:latin typeface="Aptos"/>
            </a:endParaRPr>
          </a:p>
        </p:txBody>
      </p:sp>
      <p:sp>
        <p:nvSpPr>
          <p:cNvPr id="3" name="Tekstfelt 7">
            <a:extLst>
              <a:ext uri="{FF2B5EF4-FFF2-40B4-BE49-F238E27FC236}">
                <a16:creationId xmlns:a16="http://schemas.microsoft.com/office/drawing/2014/main" id="{F6CE7087-DF5A-A5F9-73E0-1C6D0B868BD2}"/>
              </a:ext>
            </a:extLst>
          </p:cNvPr>
          <p:cNvSpPr txBox="1"/>
          <p:nvPr/>
        </p:nvSpPr>
        <p:spPr>
          <a:xfrm>
            <a:off x="78370" y="2156121"/>
            <a:ext cx="12192000" cy="2400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0" dirty="0">
                <a:solidFill>
                  <a:srgbClr val="068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AFFALD?</a:t>
            </a:r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10CC93DB-5D0E-030F-D49E-6FAC70A2DF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2651" y="6014804"/>
            <a:ext cx="603458" cy="7440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A7A2E47-65CE-47CA-5C3B-C629D63062BA}"/>
              </a:ext>
            </a:extLst>
          </p:cNvPr>
          <p:cNvSpPr txBox="1"/>
          <p:nvPr/>
        </p:nvSpPr>
        <p:spPr>
          <a:xfrm rot="17243657">
            <a:off x="1346170" y="2888254"/>
            <a:ext cx="167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kern="1200" cap="none" spc="0" baseline="0" dirty="0">
                <a:solidFill>
                  <a:schemeClr val="bg1"/>
                </a:solidFill>
                <a:uFillTx/>
                <a:latin typeface="Open Sans SemiBold" pitchFamily="34"/>
                <a:ea typeface="Open Sans SemiBold" pitchFamily="34"/>
                <a:cs typeface="Open Sans SemiBold" pitchFamily="34"/>
              </a:rPr>
              <a:t>HVAD ER</a:t>
            </a:r>
            <a:endParaRPr lang="en-US" sz="2800" dirty="0">
              <a:solidFill>
                <a:srgbClr val="068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56100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logo, Grafik, Font/skrifttype, symbol&#10;&#10;Automatisk genereret beskrivelse">
            <a:extLst>
              <a:ext uri="{FF2B5EF4-FFF2-40B4-BE49-F238E27FC236}">
                <a16:creationId xmlns:a16="http://schemas.microsoft.com/office/drawing/2014/main" id="{F3BA1AF2-A3A3-B8B4-BFDD-E7756FA54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A1BE7771-8251-4B21-7098-A750D917D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solidFill>
            <a:srgbClr val="050505"/>
          </a:solidFill>
          <a:ln cap="flat"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64B449B-680F-7B25-897C-BCD38B3129DB}"/>
              </a:ext>
            </a:extLst>
          </p:cNvPr>
          <p:cNvSpPr txBox="1"/>
          <p:nvPr/>
        </p:nvSpPr>
        <p:spPr>
          <a:xfrm>
            <a:off x="10186121" y="100159"/>
            <a:ext cx="194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by NASA on Unsplash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lede 12" descr="Et billede, der indeholder person, udendørs, tøj, rolling&#10;&#10;Automatisk genereret beskrivelse">
            <a:extLst>
              <a:ext uri="{FF2B5EF4-FFF2-40B4-BE49-F238E27FC236}">
                <a16:creationId xmlns:a16="http://schemas.microsoft.com/office/drawing/2014/main" id="{062A1B83-7C74-A2BD-5CC1-C1E2E761F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felt 2">
            <a:extLst>
              <a:ext uri="{FF2B5EF4-FFF2-40B4-BE49-F238E27FC236}">
                <a16:creationId xmlns:a16="http://schemas.microsoft.com/office/drawing/2014/main" id="{778AFDDC-D5EF-D4B3-6645-1A5000D7FCAE}"/>
              </a:ext>
            </a:extLst>
          </p:cNvPr>
          <p:cNvSpPr txBox="1"/>
          <p:nvPr/>
        </p:nvSpPr>
        <p:spPr>
          <a:xfrm>
            <a:off x="-1200030" y="949102"/>
            <a:ext cx="7177263" cy="52014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0" i="0" u="none" strike="noStrike" kern="1200" cap="none" spc="0" baseline="0" dirty="0">
                <a:solidFill>
                  <a:schemeClr val="bg1"/>
                </a:solidFill>
                <a:uFillTx/>
                <a:latin typeface="Open Sans SemiBold" pitchFamily="34"/>
                <a:ea typeface="Open Sans SemiBold" pitchFamily="34"/>
                <a:cs typeface="Open Sans SemiBold" pitchFamily="34"/>
              </a:rPr>
              <a:t>Hver dansker laver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200" b="1" i="0" u="none" strike="noStrike" kern="1200" cap="none" spc="0" baseline="0" dirty="0">
                <a:solidFill>
                  <a:srgbClr val="068067"/>
                </a:solidFill>
                <a:uFillTx/>
                <a:latin typeface="Open Sans ExtraBold" pitchFamily="34"/>
                <a:ea typeface="Open Sans ExtraBold" pitchFamily="34"/>
                <a:cs typeface="Open Sans ExtraBold" pitchFamily="34"/>
              </a:rPr>
              <a:t>CIRKA</a:t>
            </a:r>
            <a:r>
              <a:rPr lang="da-DK" sz="8000" b="1" i="0" u="none" strike="noStrike" kern="1200" cap="none" spc="0" baseline="0" dirty="0">
                <a:solidFill>
                  <a:srgbClr val="068067"/>
                </a:solidFill>
                <a:uFillTx/>
                <a:latin typeface="Open Sans ExtraBold" pitchFamily="34"/>
                <a:ea typeface="Open Sans ExtraBold" pitchFamily="34"/>
                <a:cs typeface="Open Sans ExtraBold" pitchFamily="34"/>
              </a:rPr>
              <a:t>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0" b="1" i="0" u="none" strike="noStrike" kern="1200" cap="none" spc="0" baseline="0" dirty="0">
                <a:solidFill>
                  <a:srgbClr val="068067"/>
                </a:solidFill>
                <a:uFillTx/>
                <a:latin typeface="Open Sans ExtraBold" pitchFamily="34"/>
                <a:ea typeface="Open Sans ExtraBold" pitchFamily="34"/>
                <a:cs typeface="Open Sans ExtraBold" pitchFamily="34"/>
              </a:rPr>
              <a:t>2 KILO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200" b="1" i="0" u="none" strike="noStrike" kern="1200" cap="none" spc="0" baseline="0" dirty="0">
                <a:solidFill>
                  <a:srgbClr val="068067"/>
                </a:solidFill>
                <a:uFillTx/>
                <a:latin typeface="Open Sans ExtraBold" pitchFamily="34"/>
                <a:ea typeface="Open Sans ExtraBold" pitchFamily="34"/>
                <a:cs typeface="Open Sans ExtraBold" pitchFamily="34"/>
              </a:rPr>
              <a:t>AFFALD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6000" b="0" i="0" u="none" strike="noStrike" kern="1200" cap="none" spc="0" baseline="0" dirty="0">
                <a:solidFill>
                  <a:schemeClr val="bg1"/>
                </a:solidFill>
                <a:uFillTx/>
                <a:latin typeface="Open Sans SemiBold" pitchFamily="34"/>
                <a:ea typeface="Open Sans SemiBold" pitchFamily="34"/>
                <a:cs typeface="Open Sans SemiBold" pitchFamily="34"/>
              </a:rPr>
              <a:t>om dagen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98D5951-83D5-3E36-7875-9F92E054E5CA}"/>
              </a:ext>
            </a:extLst>
          </p:cNvPr>
          <p:cNvSpPr/>
          <p:nvPr/>
        </p:nvSpPr>
        <p:spPr>
          <a:xfrm>
            <a:off x="237067" y="414867"/>
            <a:ext cx="1151466" cy="43891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2" title="Blink af øje">
            <a:hlinkClick r:id="" action="ppaction://media"/>
            <a:extLst>
              <a:ext uri="{FF2B5EF4-FFF2-40B4-BE49-F238E27FC236}">
                <a16:creationId xmlns:a16="http://schemas.microsoft.com/office/drawing/2014/main" id="{24B0EBA5-3C2B-1778-29A2-3DE08F0DB4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Mobiltelefon, tekst, gadget, Transportabel kommunikationsenhed&#10;&#10;Automatisk genereret beskrivelse">
            <a:extLst>
              <a:ext uri="{FF2B5EF4-FFF2-40B4-BE49-F238E27FC236}">
                <a16:creationId xmlns:a16="http://schemas.microsoft.com/office/drawing/2014/main" id="{A906587C-07A6-7184-0BBF-4193BC4CF9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130" y="0"/>
            <a:ext cx="12383129" cy="6858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F276B56-5D4F-B903-E530-C45F67C5847D}"/>
              </a:ext>
            </a:extLst>
          </p:cNvPr>
          <p:cNvSpPr txBox="1"/>
          <p:nvPr/>
        </p:nvSpPr>
        <p:spPr>
          <a:xfrm>
            <a:off x="10186121" y="100159"/>
            <a:ext cx="194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by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coinview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Unsplash </a:t>
            </a:r>
          </a:p>
        </p:txBody>
      </p:sp>
    </p:spTree>
    <p:extLst>
      <p:ext uri="{BB962C8B-B14F-4D97-AF65-F5344CB8AC3E}">
        <p14:creationId xmlns:p14="http://schemas.microsoft.com/office/powerpoint/2010/main" val="327758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9CDEEA0-48EA-D563-63C0-7459B725F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042DAD0-69BF-F880-10F7-E8CD62A797D4}"/>
              </a:ext>
            </a:extLst>
          </p:cNvPr>
          <p:cNvSpPr txBox="1"/>
          <p:nvPr/>
        </p:nvSpPr>
        <p:spPr>
          <a:xfrm>
            <a:off x="10186121" y="100159"/>
            <a:ext cx="194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by Daniel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Korpai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Unsplash </a:t>
            </a:r>
          </a:p>
        </p:txBody>
      </p:sp>
    </p:spTree>
    <p:extLst>
      <p:ext uri="{BB962C8B-B14F-4D97-AF65-F5344CB8AC3E}">
        <p14:creationId xmlns:p14="http://schemas.microsoft.com/office/powerpoint/2010/main" val="30797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7">
            <a:extLst>
              <a:ext uri="{FF2B5EF4-FFF2-40B4-BE49-F238E27FC236}">
                <a16:creationId xmlns:a16="http://schemas.microsoft.com/office/drawing/2014/main" id="{BEBA807C-E349-02B8-22EC-91FAAD20BF3D}"/>
              </a:ext>
            </a:extLst>
          </p:cNvPr>
          <p:cNvSpPr/>
          <p:nvPr/>
        </p:nvSpPr>
        <p:spPr>
          <a:xfrm>
            <a:off x="0" y="550916"/>
            <a:ext cx="12191996" cy="5375748"/>
          </a:xfrm>
          <a:prstGeom prst="rect">
            <a:avLst/>
          </a:prstGeom>
          <a:solidFill>
            <a:srgbClr val="023C3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23C3E"/>
              </a:solidFill>
              <a:uFillTx/>
              <a:latin typeface="Aptos"/>
            </a:endParaRPr>
          </a:p>
        </p:txBody>
      </p:sp>
      <p:sp>
        <p:nvSpPr>
          <p:cNvPr id="3" name="Tekstfelt 7">
            <a:extLst>
              <a:ext uri="{FF2B5EF4-FFF2-40B4-BE49-F238E27FC236}">
                <a16:creationId xmlns:a16="http://schemas.microsoft.com/office/drawing/2014/main" id="{B67648DD-0048-3128-935B-C9016893803D}"/>
              </a:ext>
            </a:extLst>
          </p:cNvPr>
          <p:cNvSpPr txBox="1"/>
          <p:nvPr/>
        </p:nvSpPr>
        <p:spPr>
          <a:xfrm>
            <a:off x="0" y="2455510"/>
            <a:ext cx="12192000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 dirty="0">
                <a:solidFill>
                  <a:srgbClr val="068067"/>
                </a:solidFill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TING </a:t>
            </a:r>
            <a:r>
              <a:rPr lang="en-US" sz="8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=</a:t>
            </a:r>
            <a:r>
              <a:rPr lang="en-US" sz="8000" dirty="0">
                <a:solidFill>
                  <a:srgbClr val="068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AFFALD</a:t>
            </a:r>
            <a:endParaRPr lang="en-US" sz="8000" b="0" i="0" u="none" strike="noStrike" kern="1200" cap="none" spc="0" baseline="0" dirty="0">
              <a:solidFill>
                <a:srgbClr val="068067"/>
              </a:solidFill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5A330A8-F4D0-1BAC-1FE0-6EFF8406E0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2651" y="6014804"/>
            <a:ext cx="603458" cy="7440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4230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kontorartikler, tekst, kuglepen/fjerpen/bås, værktøj&#10;&#10;Indhold genereret af kunstig intelligens kan være forkert.">
            <a:extLst>
              <a:ext uri="{FF2B5EF4-FFF2-40B4-BE49-F238E27FC236}">
                <a16:creationId xmlns:a16="http://schemas.microsoft.com/office/drawing/2014/main" id="{67473348-5C39-4E96-10BB-411A306F1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25634" r="16805" b="15536"/>
          <a:stretch/>
        </p:blipFill>
        <p:spPr>
          <a:xfrm rot="16200000">
            <a:off x="2369082" y="-2369083"/>
            <a:ext cx="7466202" cy="1220436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81834BB-58E4-B74D-A36B-3ECE788008BF}"/>
              </a:ext>
            </a:extLst>
          </p:cNvPr>
          <p:cNvSpPr txBox="1"/>
          <p:nvPr/>
        </p:nvSpPr>
        <p:spPr>
          <a:xfrm>
            <a:off x="10186121" y="100159"/>
            <a:ext cx="194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byNicolas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Messifet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Unsplash </a:t>
            </a:r>
          </a:p>
        </p:txBody>
      </p:sp>
    </p:spTree>
    <p:extLst>
      <p:ext uri="{BB962C8B-B14F-4D97-AF65-F5344CB8AC3E}">
        <p14:creationId xmlns:p14="http://schemas.microsoft.com/office/powerpoint/2010/main" val="89299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1F75DD5A-CBFA-1A62-A85C-65D6B3380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CAC1513-9446-6595-E9FE-355927F4FC11}"/>
              </a:ext>
            </a:extLst>
          </p:cNvPr>
          <p:cNvSpPr txBox="1"/>
          <p:nvPr/>
        </p:nvSpPr>
        <p:spPr>
          <a:xfrm>
            <a:off x="10186121" y="100159"/>
            <a:ext cx="1945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by Dominik </a:t>
            </a:r>
            <a:r>
              <a:rPr kumimoji="0" lang="da-DK" altLang="da-DK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Vanyi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Unsplash </a:t>
            </a:r>
          </a:p>
        </p:txBody>
      </p:sp>
    </p:spTree>
    <p:extLst>
      <p:ext uri="{BB962C8B-B14F-4D97-AF65-F5344CB8AC3E}">
        <p14:creationId xmlns:p14="http://schemas.microsoft.com/office/powerpoint/2010/main" val="194933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kærmbillede, gadget, design, indendørs&#10;&#10;Automatisk genereret beskrivelse">
            <a:extLst>
              <a:ext uri="{FF2B5EF4-FFF2-40B4-BE49-F238E27FC236}">
                <a16:creationId xmlns:a16="http://schemas.microsoft.com/office/drawing/2014/main" id="{2862ADFA-9B85-9252-A3C2-EB25FCA37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7D3277E-26BC-04CE-CBB1-7DF0C76F177F}"/>
              </a:ext>
            </a:extLst>
          </p:cNvPr>
          <p:cNvSpPr txBox="1"/>
          <p:nvPr/>
        </p:nvSpPr>
        <p:spPr>
          <a:xfrm>
            <a:off x="9889067" y="100159"/>
            <a:ext cx="2242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by </a:t>
            </a:r>
            <a:r>
              <a:rPr lang="da-DK" altLang="da-DK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 Mossholder on Unsplash </a:t>
            </a:r>
          </a:p>
        </p:txBody>
      </p:sp>
    </p:spTree>
    <p:extLst>
      <p:ext uri="{BB962C8B-B14F-4D97-AF65-F5344CB8AC3E}">
        <p14:creationId xmlns:p14="http://schemas.microsoft.com/office/powerpoint/2010/main" val="366694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574</Words>
  <Application>Microsoft Office PowerPoint</Application>
  <PresentationFormat>Widescreen</PresentationFormat>
  <Paragraphs>72</Paragraphs>
  <Slides>11</Slides>
  <Notes>11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Open Sans ExtraBold</vt:lpstr>
      <vt:lpstr>Open Sans Light</vt:lpstr>
      <vt:lpstr>Open Sans SemiBold</vt:lpstr>
      <vt:lpstr>Times New Roman</vt:lpstr>
      <vt:lpstr>Office 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Luise Hulgaard</dc:creator>
  <cp:lastModifiedBy>Luise Hulgaard</cp:lastModifiedBy>
  <cp:revision>31</cp:revision>
  <dcterms:created xsi:type="dcterms:W3CDTF">2024-05-27T09:21:03Z</dcterms:created>
  <dcterms:modified xsi:type="dcterms:W3CDTF">2025-03-11T13:53:48Z</dcterms:modified>
</cp:coreProperties>
</file>